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947275"/>
  <p:embeddedFontLst>
    <p:embeddedFont>
      <p:font typeface="Barlow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htiyIWJDEniBzc2U0u1001lpId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Barlow-bold.fntdata"/><Relationship Id="rId45" Type="http://schemas.openxmlformats.org/officeDocument/2006/relationships/font" Target="fonts/Barl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-boldItalic.fntdata"/><Relationship Id="rId47" Type="http://schemas.openxmlformats.org/officeDocument/2006/relationships/font" Target="fonts/Barlow-italic.fntdata"/><Relationship Id="rId4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99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99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8185"/>
            <a:ext cx="2971800" cy="499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2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da1262017_0_0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34da1262017_0_0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da1262017_0_7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4da1262017_0_7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da1262017_0_18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34da1262017_0_18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da1262017_0_27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34da1262017_0_27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da1262017_0_34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34da1262017_0_34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da1262017_0_41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34da1262017_0_41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da1262017_0_55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4da1262017_0_55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da1262017_0_62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34da1262017_0_62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da1262017_0_71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34da1262017_0_71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da1262017_0_79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34da1262017_0_79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da1262017_0_87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4da1262017_0_87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da1262017_0_95:notes"/>
          <p:cNvSpPr txBox="1"/>
          <p:nvPr>
            <p:ph idx="1" type="body"/>
          </p:nvPr>
        </p:nvSpPr>
        <p:spPr>
          <a:xfrm>
            <a:off x="685800" y="4787126"/>
            <a:ext cx="54864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34da1262017_0_95:notes"/>
          <p:cNvSpPr/>
          <p:nvPr>
            <p:ph idx="2" type="sldImg"/>
          </p:nvPr>
        </p:nvSpPr>
        <p:spPr>
          <a:xfrm>
            <a:off x="444500" y="1243013"/>
            <a:ext cx="5969100" cy="33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2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2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2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2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28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2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3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3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3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p3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3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3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3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3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350" y="459275"/>
            <a:ext cx="1217682" cy="1117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41"/>
          <p:cNvCxnSpPr/>
          <p:nvPr/>
        </p:nvCxnSpPr>
        <p:spPr>
          <a:xfrm flipH="1" rot="10800000">
            <a:off x="137604" y="3712130"/>
            <a:ext cx="7430618" cy="5407"/>
          </a:xfrm>
          <a:prstGeom prst="straightConnector1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1"/>
          <p:cNvSpPr txBox="1"/>
          <p:nvPr>
            <p:ph type="title"/>
          </p:nvPr>
        </p:nvSpPr>
        <p:spPr>
          <a:xfrm>
            <a:off x="855491" y="2992260"/>
            <a:ext cx="6794556" cy="714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Barlow"/>
              <a:buNone/>
              <a:defRPr b="1" sz="3600">
                <a:solidFill>
                  <a:srgbClr val="2F549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subTitle"/>
          </p:nvPr>
        </p:nvSpPr>
        <p:spPr>
          <a:xfrm>
            <a:off x="838200" y="3717537"/>
            <a:ext cx="6730022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 b="1" sz="28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2"/>
          <p:cNvPicPr preferRelativeResize="0"/>
          <p:nvPr/>
        </p:nvPicPr>
        <p:blipFill rotWithShape="1">
          <a:blip r:embed="rId2">
            <a:alphaModFix amt="17000"/>
          </a:blip>
          <a:srcRect b="36198" l="32474" r="26037" t="15905"/>
          <a:stretch/>
        </p:blipFill>
        <p:spPr>
          <a:xfrm>
            <a:off x="4231857" y="300039"/>
            <a:ext cx="7683918" cy="605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2"/>
          <p:cNvPicPr preferRelativeResize="0"/>
          <p:nvPr/>
        </p:nvPicPr>
        <p:blipFill rotWithShape="1">
          <a:blip r:embed="rId3">
            <a:alphaModFix/>
          </a:blip>
          <a:srcRect b="808" l="34601" r="63132" t="276"/>
          <a:stretch/>
        </p:blipFill>
        <p:spPr>
          <a:xfrm rot="-5400000">
            <a:off x="5918538" y="448012"/>
            <a:ext cx="354926" cy="121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Barlow"/>
              <a:buNone/>
              <a:defRPr b="1">
                <a:solidFill>
                  <a:srgbClr val="2F549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3"/>
          <p:cNvPicPr preferRelativeResize="0"/>
          <p:nvPr/>
        </p:nvPicPr>
        <p:blipFill rotWithShape="1">
          <a:blip r:embed="rId2">
            <a:alphaModFix/>
          </a:blip>
          <a:srcRect b="808" l="34601" r="63132" t="276"/>
          <a:stretch/>
        </p:blipFill>
        <p:spPr>
          <a:xfrm rot="-5400000">
            <a:off x="5918538" y="448012"/>
            <a:ext cx="354926" cy="121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3"/>
          <p:cNvPicPr preferRelativeResize="0"/>
          <p:nvPr/>
        </p:nvPicPr>
        <p:blipFill rotWithShape="1">
          <a:blip r:embed="rId3">
            <a:alphaModFix amt="17000"/>
          </a:blip>
          <a:srcRect b="36198" l="32474" r="26037" t="15905"/>
          <a:stretch/>
        </p:blipFill>
        <p:spPr>
          <a:xfrm>
            <a:off x="4231857" y="300039"/>
            <a:ext cx="7683918" cy="605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0"/>
              <a:buFont typeface="Barlow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5"/>
          <p:cNvPicPr preferRelativeResize="0"/>
          <p:nvPr/>
        </p:nvPicPr>
        <p:blipFill rotWithShape="1">
          <a:blip r:embed="rId2">
            <a:alphaModFix/>
          </a:blip>
          <a:srcRect b="808" l="34601" r="63132" t="276"/>
          <a:stretch/>
        </p:blipFill>
        <p:spPr>
          <a:xfrm rot="-5400000">
            <a:off x="5918538" y="448012"/>
            <a:ext cx="354926" cy="121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5"/>
          <p:cNvPicPr preferRelativeResize="0"/>
          <p:nvPr/>
        </p:nvPicPr>
        <p:blipFill rotWithShape="1">
          <a:blip r:embed="rId3">
            <a:alphaModFix amt="17000"/>
          </a:blip>
          <a:srcRect b="36198" l="32474" r="26037" t="15905"/>
          <a:stretch/>
        </p:blipFill>
        <p:spPr>
          <a:xfrm>
            <a:off x="4231857" y="300039"/>
            <a:ext cx="7683918" cy="605631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46"/>
          <p:cNvPicPr preferRelativeResize="0"/>
          <p:nvPr/>
        </p:nvPicPr>
        <p:blipFill rotWithShape="1">
          <a:blip r:embed="rId2">
            <a:alphaModFix/>
          </a:blip>
          <a:srcRect b="808" l="34601" r="63132" t="276"/>
          <a:stretch/>
        </p:blipFill>
        <p:spPr>
          <a:xfrm rot="-5400000">
            <a:off x="5918538" y="448012"/>
            <a:ext cx="354926" cy="121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6"/>
          <p:cNvPicPr preferRelativeResize="0"/>
          <p:nvPr/>
        </p:nvPicPr>
        <p:blipFill rotWithShape="1">
          <a:blip r:embed="rId3">
            <a:alphaModFix amt="17000"/>
          </a:blip>
          <a:srcRect b="36198" l="32474" r="26037" t="15905"/>
          <a:stretch/>
        </p:blipFill>
        <p:spPr>
          <a:xfrm>
            <a:off x="4231857" y="300039"/>
            <a:ext cx="7683918" cy="60563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7"/>
          <p:cNvPicPr preferRelativeResize="0"/>
          <p:nvPr/>
        </p:nvPicPr>
        <p:blipFill rotWithShape="1">
          <a:blip r:embed="rId2">
            <a:alphaModFix amt="17000"/>
          </a:blip>
          <a:srcRect b="36198" l="32474" r="26037" t="15905"/>
          <a:stretch/>
        </p:blipFill>
        <p:spPr>
          <a:xfrm>
            <a:off x="4231857" y="300039"/>
            <a:ext cx="7683918" cy="605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7"/>
          <p:cNvPicPr preferRelativeResize="0"/>
          <p:nvPr/>
        </p:nvPicPr>
        <p:blipFill rotWithShape="1">
          <a:blip r:embed="rId3">
            <a:alphaModFix/>
          </a:blip>
          <a:srcRect b="808" l="34601" r="63132" t="276"/>
          <a:stretch/>
        </p:blipFill>
        <p:spPr>
          <a:xfrm rot="-5400000">
            <a:off x="5918538" y="448012"/>
            <a:ext cx="354926" cy="121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200"/>
              <a:buFont typeface="Barlow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200"/>
              <a:buFont typeface="Barlow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Barlow"/>
              <a:buNone/>
              <a:defRPr b="1" i="0" sz="4400" u="none" cap="none" strike="noStrike">
                <a:solidFill>
                  <a:srgbClr val="2F549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488847" y="83274"/>
            <a:ext cx="614376" cy="56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0"/>
          <p:cNvSpPr txBox="1"/>
          <p:nvPr/>
        </p:nvSpPr>
        <p:spPr>
          <a:xfrm>
            <a:off x="8185120" y="5924173"/>
            <a:ext cx="14565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01/</a:t>
            </a:r>
            <a:r>
              <a:rPr b="1" i="0" lang="en-GB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13</a:t>
            </a: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jnqFdSa5p7w" TargetMode="External"/><Relationship Id="rId5" Type="http://schemas.openxmlformats.org/officeDocument/2006/relationships/hyperlink" Target="https://www.youtube.com/watch?v=qYfNzhLXYG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jnqFdSa5p7w" TargetMode="External"/><Relationship Id="rId5" Type="http://schemas.openxmlformats.org/officeDocument/2006/relationships/hyperlink" Target="https://www.youtube.com/watch?v=qYfNzhLXYGc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youtube.com/watch?v=d3YT8j0yYl0" TargetMode="External"/><Relationship Id="rId4" Type="http://schemas.openxmlformats.org/officeDocument/2006/relationships/image" Target="../media/image40.jpg"/><Relationship Id="rId5" Type="http://schemas.openxmlformats.org/officeDocument/2006/relationships/image" Target="../media/image33.jpg"/><Relationship Id="rId6" Type="http://schemas.openxmlformats.org/officeDocument/2006/relationships/hyperlink" Target="https://www.youtube.com/watch?v=T5O3vijPGUw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jpg"/><Relationship Id="rId4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/>
          <p:nvPr>
            <p:ph type="title"/>
          </p:nvPr>
        </p:nvSpPr>
        <p:spPr>
          <a:xfrm>
            <a:off x="141403" y="3015830"/>
            <a:ext cx="7362984" cy="714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Barlow"/>
              <a:buNone/>
            </a:pPr>
            <a:r>
              <a:rPr lang="en-GB"/>
              <a:t>Virtual &amp; Augmented Reality</a:t>
            </a:r>
            <a:endParaRPr/>
          </a:p>
        </p:txBody>
      </p:sp>
      <p:sp>
        <p:nvSpPr>
          <p:cNvPr id="103" name="Google Shape;103;p1"/>
          <p:cNvSpPr/>
          <p:nvPr/>
        </p:nvSpPr>
        <p:spPr>
          <a:xfrm>
            <a:off x="7650047" y="-2"/>
            <a:ext cx="93778" cy="6858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11137769" y="6235831"/>
            <a:ext cx="796500" cy="367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8577" y="0"/>
            <a:ext cx="4608332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504500" y="468740"/>
            <a:ext cx="106471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Types of virtual reality (cont.)</a:t>
            </a:r>
            <a:endParaRPr sz="4200"/>
          </a:p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629028" y="1661889"/>
            <a:ext cx="6417161" cy="1938992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Window on world Virtual Reality:</a:t>
            </a:r>
            <a:endParaRPr b="1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Desktop- based Virtual Reality involves displaying a 3-dimensional virtual on regular desktop display without use of any specialized movement tracking environment.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0717" y="1661889"/>
            <a:ext cx="4901678" cy="469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029" y="3692325"/>
            <a:ext cx="6417160" cy="26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730620" y="625033"/>
            <a:ext cx="10515600" cy="1001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Architecture of a VR System</a:t>
            </a:r>
            <a:endParaRPr sz="4200"/>
          </a:p>
        </p:txBody>
      </p:sp>
      <p:sp>
        <p:nvSpPr>
          <p:cNvPr id="200" name="Google Shape;20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395" y="1917590"/>
            <a:ext cx="7718205" cy="373717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8069014" y="2849699"/>
            <a:ext cx="3826371" cy="2862322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Components of a VR System: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Processor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Processor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Rendering Processor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 Database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2283502" y="5623046"/>
            <a:ext cx="4394406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Architecture of a VR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730620" y="625033"/>
            <a:ext cx="10515600" cy="1001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Components of VR System</a:t>
            </a:r>
            <a:endParaRPr sz="4200"/>
          </a:p>
        </p:txBody>
      </p:sp>
      <p:sp>
        <p:nvSpPr>
          <p:cNvPr id="209" name="Google Shape;20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904285" y="1819552"/>
            <a:ext cx="5473366" cy="4431983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Input Processor: </a:t>
            </a:r>
            <a:endParaRPr b="1" i="0" sz="2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the devices used to input information to the computer.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object is to get the coordinate data to the rest of the system with minimal lag time.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Keyboard, mouse, 3D position trackers, a voice recognition system,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4844" y="2278743"/>
            <a:ext cx="2293920" cy="1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7069" y="2278743"/>
            <a:ext cx="2643840" cy="1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4844" y="4322347"/>
            <a:ext cx="2488320" cy="17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4829" y="4322347"/>
            <a:ext cx="2566080" cy="17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/>
          <p:nvPr/>
        </p:nvSpPr>
        <p:spPr>
          <a:xfrm>
            <a:off x="7424993" y="3970052"/>
            <a:ext cx="1088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Prio VR</a:t>
            </a:r>
            <a:endParaRPr b="0" i="0" sz="1800" u="none" cap="none" strike="noStrike">
              <a:solidFill>
                <a:schemeClr val="dk1"/>
              </a:solidFill>
              <a:latin typeface="TrebuchetMS"/>
              <a:ea typeface="TrebuchetMS"/>
              <a:cs typeface="TrebuchetMS"/>
              <a:sym typeface="TrebuchetMS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7450722" y="6024211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9829043" y="3970052"/>
            <a:ext cx="14798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Razer Hydra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9830969" y="6055423"/>
            <a:ext cx="14798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Control VR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8261135" y="1761677"/>
            <a:ext cx="2653793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Input Devices 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730620" y="625033"/>
            <a:ext cx="10515600" cy="1001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Components of VR System (cont.)</a:t>
            </a:r>
            <a:endParaRPr sz="4200"/>
          </a:p>
        </p:txBody>
      </p:sp>
      <p:sp>
        <p:nvSpPr>
          <p:cNvPr id="225" name="Google Shape;22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904285" y="1819552"/>
            <a:ext cx="5230297" cy="393954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Simulation Processor : </a:t>
            </a:r>
            <a:endParaRPr b="1" i="0" sz="2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of a VR system.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Takes the user inputs along with any tasks programmed into the world and determine the actions that will take place in the virtual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3081759" y="209731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22"/>
          <p:cNvGrpSpPr/>
          <p:nvPr/>
        </p:nvGrpSpPr>
        <p:grpSpPr>
          <a:xfrm>
            <a:off x="6231611" y="1575920"/>
            <a:ext cx="5863933" cy="4763756"/>
            <a:chOff x="6347361" y="1575920"/>
            <a:chExt cx="5863933" cy="4763756"/>
          </a:xfrm>
        </p:grpSpPr>
        <p:pic>
          <p:nvPicPr>
            <p:cNvPr id="229" name="Google Shape;22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47361" y="1970027"/>
              <a:ext cx="2935530" cy="214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69635" y="2054381"/>
              <a:ext cx="2922365" cy="2056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77651" y="4207745"/>
              <a:ext cx="3020689" cy="2062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82891" y="4214968"/>
              <a:ext cx="2928403" cy="20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2"/>
            <p:cNvSpPr/>
            <p:nvPr/>
          </p:nvSpPr>
          <p:spPr>
            <a:xfrm>
              <a:off x="8198661" y="1575920"/>
              <a:ext cx="265839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GB" sz="24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Output devices</a:t>
              </a:r>
              <a:endParaRPr b="0" i="0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7801336" y="3689657"/>
              <a:ext cx="1597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VR headset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9282891" y="2147544"/>
              <a:ext cx="19633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3D Audio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7430943" y="5970344"/>
              <a:ext cx="23843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GB" sz="1800" u="none" cap="none" strike="noStrike">
                  <a:solidFill>
                    <a:srgbClr val="000000"/>
                  </a:solidFill>
                  <a:latin typeface="TrebuchetMS"/>
                  <a:ea typeface="TrebuchetMS"/>
                  <a:cs typeface="TrebuchetMS"/>
                  <a:sym typeface="TrebuchetMS"/>
                </a:rPr>
                <a:t>Sensing Gloves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9282891" y="4272252"/>
              <a:ext cx="10695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Helsinki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da1262017_0_0"/>
          <p:cNvSpPr txBox="1"/>
          <p:nvPr>
            <p:ph type="title"/>
          </p:nvPr>
        </p:nvSpPr>
        <p:spPr>
          <a:xfrm>
            <a:off x="141403" y="3015830"/>
            <a:ext cx="73629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Barlow"/>
              <a:buNone/>
            </a:pPr>
            <a:r>
              <a:rPr lang="en-GB"/>
              <a:t>Virtual &amp; Augmented Reality</a:t>
            </a:r>
            <a:endParaRPr/>
          </a:p>
        </p:txBody>
      </p:sp>
      <p:sp>
        <p:nvSpPr>
          <p:cNvPr id="243" name="Google Shape;243;g34da1262017_0_0"/>
          <p:cNvSpPr/>
          <p:nvPr/>
        </p:nvSpPr>
        <p:spPr>
          <a:xfrm>
            <a:off x="7650047" y="-2"/>
            <a:ext cx="93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4da1262017_0_0"/>
          <p:cNvSpPr/>
          <p:nvPr/>
        </p:nvSpPr>
        <p:spPr>
          <a:xfrm>
            <a:off x="11137769" y="6235831"/>
            <a:ext cx="796500" cy="367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34da126201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8577" y="0"/>
            <a:ext cx="4608332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da1262017_0_7"/>
          <p:cNvSpPr txBox="1"/>
          <p:nvPr>
            <p:ph type="title"/>
          </p:nvPr>
        </p:nvSpPr>
        <p:spPr>
          <a:xfrm>
            <a:off x="484094" y="365125"/>
            <a:ext cx="41931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Barlow"/>
              <a:buNone/>
            </a:pPr>
            <a:r>
              <a:rPr lang="en-GB"/>
              <a:t>What is VR?</a:t>
            </a:r>
            <a:endParaRPr/>
          </a:p>
        </p:txBody>
      </p:sp>
      <p:sp>
        <p:nvSpPr>
          <p:cNvPr id="251" name="Google Shape;251;g34da1262017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252" name="Google Shape;252;g34da1262017_0_7"/>
          <p:cNvSpPr txBox="1"/>
          <p:nvPr/>
        </p:nvSpPr>
        <p:spPr>
          <a:xfrm>
            <a:off x="484094" y="1471448"/>
            <a:ext cx="4905600" cy="48003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Virtual Reality (VR) means feeling the imaginary(virtual) world as real that is </a:t>
            </a: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simulation running in a computer. Virtual reality is the term used for computer generated 3D  environments that allow the user to enter and interact with alternate realities.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lnSpc>
                <a:spcPct val="7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definition of ‘virtual’ is near and ‘reality’ is what we experience as human beings.</a:t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just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Reality refers to  a high-end user interface that involves real-time simulation and interactions through multiple sensorial channels.</a:t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34da1262017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611" y="1805650"/>
            <a:ext cx="6755482" cy="446605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4da1262017_0_7"/>
          <p:cNvSpPr/>
          <p:nvPr/>
        </p:nvSpPr>
        <p:spPr>
          <a:xfrm>
            <a:off x="7156445" y="1436318"/>
            <a:ext cx="492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https://www.youtube.com/watch?v=jnqFdSa5p7w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4da1262017_0_7"/>
          <p:cNvSpPr/>
          <p:nvPr/>
        </p:nvSpPr>
        <p:spPr>
          <a:xfrm>
            <a:off x="7144867" y="1102116"/>
            <a:ext cx="488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https://www.youtube.com/watch?v=qYfNzhLXYGc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4da1262017_0_7"/>
          <p:cNvSpPr txBox="1"/>
          <p:nvPr/>
        </p:nvSpPr>
        <p:spPr>
          <a:xfrm>
            <a:off x="5671595" y="1090007"/>
            <a:ext cx="17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 Experience: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4da1262017_0_7"/>
          <p:cNvSpPr txBox="1"/>
          <p:nvPr/>
        </p:nvSpPr>
        <p:spPr>
          <a:xfrm>
            <a:off x="6308203" y="1439175"/>
            <a:ext cx="11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 Tool: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da1262017_0_18"/>
          <p:cNvSpPr txBox="1"/>
          <p:nvPr>
            <p:ph type="title"/>
          </p:nvPr>
        </p:nvSpPr>
        <p:spPr>
          <a:xfrm>
            <a:off x="730620" y="30057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Barlow"/>
              <a:buNone/>
            </a:pPr>
            <a:r>
              <a:rPr lang="en-GB"/>
              <a:t>How do we perceive reality?</a:t>
            </a:r>
            <a:endParaRPr/>
          </a:p>
        </p:txBody>
      </p:sp>
      <p:sp>
        <p:nvSpPr>
          <p:cNvPr id="263" name="Google Shape;263;g34da1262017_0_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264" name="Google Shape;264;g34da1262017_0_18"/>
          <p:cNvSpPr txBox="1"/>
          <p:nvPr/>
        </p:nvSpPr>
        <p:spPr>
          <a:xfrm>
            <a:off x="838200" y="1495314"/>
            <a:ext cx="6266700" cy="48168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understand the world through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senses: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Sight, Hearing, Touch, Taste, Smell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(and others..)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basic processes: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Sensation – Gathering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Perception – Interpreting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g34da1262017_0_18"/>
          <p:cNvGrpSpPr/>
          <p:nvPr/>
        </p:nvGrpSpPr>
        <p:grpSpPr>
          <a:xfrm>
            <a:off x="7178565" y="1495314"/>
            <a:ext cx="4784835" cy="4861037"/>
            <a:chOff x="7178565" y="1495314"/>
            <a:chExt cx="4784835" cy="4861037"/>
          </a:xfrm>
        </p:grpSpPr>
        <p:pic>
          <p:nvPicPr>
            <p:cNvPr id="266" name="Google Shape;266;g34da1262017_0_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78565" y="1495314"/>
              <a:ext cx="4784835" cy="4861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g34da1262017_0_18"/>
            <p:cNvSpPr txBox="1"/>
            <p:nvPr/>
          </p:nvSpPr>
          <p:spPr>
            <a:xfrm>
              <a:off x="9843248" y="4557649"/>
              <a:ext cx="2109300" cy="17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Sight/visualising </a:t>
              </a:r>
              <a:endParaRPr b="1" i="0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Hearing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Taste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Smell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Sense/Touch</a:t>
              </a:r>
              <a:endParaRPr b="1" i="0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da1262017_0_27"/>
          <p:cNvSpPr txBox="1"/>
          <p:nvPr>
            <p:ph type="title"/>
          </p:nvPr>
        </p:nvSpPr>
        <p:spPr>
          <a:xfrm>
            <a:off x="1040524" y="300577"/>
            <a:ext cx="10205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Barlow"/>
              <a:buNone/>
            </a:pPr>
            <a:r>
              <a:rPr lang="en-GB"/>
              <a:t>Reality vs. virtual reality</a:t>
            </a:r>
            <a:endParaRPr/>
          </a:p>
        </p:txBody>
      </p:sp>
      <p:sp>
        <p:nvSpPr>
          <p:cNvPr id="273" name="Google Shape;273;g34da1262017_0_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274" name="Google Shape;274;g34da1262017_0_27"/>
          <p:cNvSpPr txBox="1"/>
          <p:nvPr/>
        </p:nvSpPr>
        <p:spPr>
          <a:xfrm>
            <a:off x="1141925" y="5411248"/>
            <a:ext cx="8685300" cy="8928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</a:pPr>
            <a:r>
              <a:rPr b="0" i="0" lang="en-GB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VR system, there are input and output devices between human perception and action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34da1262017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925" y="1533813"/>
            <a:ext cx="8685246" cy="381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da1262017_0_34"/>
          <p:cNvSpPr txBox="1"/>
          <p:nvPr>
            <p:ph type="title"/>
          </p:nvPr>
        </p:nvSpPr>
        <p:spPr>
          <a:xfrm>
            <a:off x="730620" y="30057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Use of technologies to simulate senses</a:t>
            </a:r>
            <a:endParaRPr sz="4200"/>
          </a:p>
        </p:txBody>
      </p:sp>
      <p:sp>
        <p:nvSpPr>
          <p:cNvPr id="281" name="Google Shape;281;g34da1262017_0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282" name="Google Shape;282;g34da1262017_0_34"/>
          <p:cNvSpPr txBox="1"/>
          <p:nvPr/>
        </p:nvSpPr>
        <p:spPr>
          <a:xfrm>
            <a:off x="7809262" y="1459354"/>
            <a:ext cx="4214700" cy="4463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Immersive Experience: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Mounted Display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Immerse the eyes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Projection/Large Screen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Immerse the head/body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Technologies: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implants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lens displays, etc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34da1262017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890" y="1447642"/>
            <a:ext cx="7225862" cy="490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da1262017_0_41"/>
          <p:cNvSpPr txBox="1"/>
          <p:nvPr>
            <p:ph type="title"/>
          </p:nvPr>
        </p:nvSpPr>
        <p:spPr>
          <a:xfrm>
            <a:off x="730620" y="30057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HMD Display Principles</a:t>
            </a:r>
            <a:endParaRPr sz="4200"/>
          </a:p>
        </p:txBody>
      </p:sp>
      <p:sp>
        <p:nvSpPr>
          <p:cNvPr id="289" name="Google Shape;289;g34da1262017_0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pic>
        <p:nvPicPr>
          <p:cNvPr id="290" name="Google Shape;290;g34da1262017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25" y="2325855"/>
            <a:ext cx="6516417" cy="362903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4da1262017_0_41"/>
          <p:cNvSpPr txBox="1"/>
          <p:nvPr/>
        </p:nvSpPr>
        <p:spPr>
          <a:xfrm>
            <a:off x="7928657" y="2222340"/>
            <a:ext cx="2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VR Stereo images</a:t>
            </a:r>
            <a:endParaRPr b="0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4da1262017_0_41"/>
          <p:cNvSpPr txBox="1"/>
          <p:nvPr/>
        </p:nvSpPr>
        <p:spPr>
          <a:xfrm>
            <a:off x="730620" y="1542604"/>
            <a:ext cx="6255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Principle of Stereo image generation and illusion on brain</a:t>
            </a:r>
            <a:endParaRPr b="0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4da1262017_0_41"/>
          <p:cNvSpPr txBox="1"/>
          <p:nvPr/>
        </p:nvSpPr>
        <p:spPr>
          <a:xfrm>
            <a:off x="8134434" y="1390912"/>
            <a:ext cx="2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VR Stereo images</a:t>
            </a:r>
            <a:endParaRPr b="0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nt HTC VIVE Pro Full Kit from €69.90 per month" id="294" name="Google Shape;294;g34da1262017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7652" y="4015626"/>
            <a:ext cx="3646148" cy="232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4da1262017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8594" y="1852577"/>
            <a:ext cx="4601755" cy="250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34da1262017_0_41"/>
          <p:cNvSpPr txBox="1"/>
          <p:nvPr/>
        </p:nvSpPr>
        <p:spPr>
          <a:xfrm>
            <a:off x="7206717" y="4253712"/>
            <a:ext cx="272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Left-eye image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4da1262017_0_41"/>
          <p:cNvSpPr txBox="1"/>
          <p:nvPr/>
        </p:nvSpPr>
        <p:spPr>
          <a:xfrm>
            <a:off x="9841707" y="4255637"/>
            <a:ext cx="2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Right-eye image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4da1262017_0_41"/>
          <p:cNvSpPr/>
          <p:nvPr/>
        </p:nvSpPr>
        <p:spPr>
          <a:xfrm>
            <a:off x="358816" y="5941236"/>
            <a:ext cx="6949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Principle of display with optics to create illusion of virtual screen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/>
          <p:nvPr>
            <p:ph type="title"/>
          </p:nvPr>
        </p:nvSpPr>
        <p:spPr>
          <a:xfrm>
            <a:off x="484094" y="365125"/>
            <a:ext cx="4193009" cy="12955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Barlow"/>
              <a:buNone/>
            </a:pPr>
            <a:r>
              <a:rPr lang="en-GB"/>
              <a:t>What is VR?</a:t>
            </a:r>
            <a:endParaRPr/>
          </a:p>
        </p:txBody>
      </p:sp>
      <p:sp>
        <p:nvSpPr>
          <p:cNvPr id="111" name="Google Shape;11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112" name="Google Shape;112;p10"/>
          <p:cNvSpPr txBox="1"/>
          <p:nvPr/>
        </p:nvSpPr>
        <p:spPr>
          <a:xfrm>
            <a:off x="484094" y="1471448"/>
            <a:ext cx="4905486" cy="480026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Virtual Reality (VR) means feeling the imaginary(virtual) world as real that is </a:t>
            </a: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simulation running in a computer. Virtual reality is the term used for computer generated 3D  environments that allow the user to enter and interact with alternate realities.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lnSpc>
                <a:spcPct val="7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definition of ‘virtual’ is near and ‘reality’ is what we experience as human beings.</a:t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just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GB" sz="21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Reality refers to  a high-end user interface that involves real-time simulation and interactions through multiple sensorial channels.</a:t>
            </a:r>
            <a:endParaRPr b="0" i="0" sz="21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611" y="1805650"/>
            <a:ext cx="6755482" cy="446605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7156445" y="1436318"/>
            <a:ext cx="49223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https://www.youtube.com/watch?v=jnqFdSa5p7w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"/>
          <p:cNvSpPr/>
          <p:nvPr/>
        </p:nvSpPr>
        <p:spPr>
          <a:xfrm>
            <a:off x="7144867" y="1102116"/>
            <a:ext cx="4887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https://www.youtube.com/watch?v=qYfNzhLXYGc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5671595" y="1090007"/>
            <a:ext cx="17575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 Experience: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6308203" y="1439175"/>
            <a:ext cx="11460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 Tool: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da1262017_0_55"/>
          <p:cNvSpPr txBox="1"/>
          <p:nvPr>
            <p:ph type="title"/>
          </p:nvPr>
        </p:nvSpPr>
        <p:spPr>
          <a:xfrm>
            <a:off x="127322" y="1"/>
            <a:ext cx="111189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History of virtual reality</a:t>
            </a:r>
            <a:endParaRPr sz="4200"/>
          </a:p>
        </p:txBody>
      </p:sp>
      <p:sp>
        <p:nvSpPr>
          <p:cNvPr id="304" name="Google Shape;304;g34da1262017_0_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305" name="Google Shape;305;g34da1262017_0_55"/>
          <p:cNvSpPr txBox="1"/>
          <p:nvPr/>
        </p:nvSpPr>
        <p:spPr>
          <a:xfrm>
            <a:off x="5359078" y="1412112"/>
            <a:ext cx="6736500" cy="48255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✔"/>
            </a:pP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mid 1950s, a visionary cinematographer, Morton Heilig developed the </a:t>
            </a:r>
            <a:r>
              <a:rPr b="1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Sensorama</a:t>
            </a: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(patented 1962) which was an arcade-style theatre cabinet that would stimulate all the senses, not just sight and sound.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✔"/>
            </a:pP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featured stereo speakers, a stereoscopic 3D display, fans, smell generators and a vibrating chair. The Sensorama was intended to fully immerse the individual in the film.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✔"/>
            </a:pP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also created six short films for his invention all of which he shot, produced and edited himself.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✔"/>
            </a:pP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Sensorama films were titled, Motorcycle, Belly Dancer, Dune Buggy, helicopter, A date with Sabina and I’m a coca cola bottle!.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34da1262017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2" y="1412111"/>
            <a:ext cx="5091741" cy="483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da1262017_0_62"/>
          <p:cNvSpPr txBox="1"/>
          <p:nvPr>
            <p:ph type="title"/>
          </p:nvPr>
        </p:nvSpPr>
        <p:spPr>
          <a:xfrm>
            <a:off x="599090" y="300577"/>
            <a:ext cx="10647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Types of virtual reality</a:t>
            </a:r>
            <a:endParaRPr sz="4200"/>
          </a:p>
        </p:txBody>
      </p:sp>
      <p:sp>
        <p:nvSpPr>
          <p:cNvPr id="312" name="Google Shape;312;g34da1262017_0_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313" name="Google Shape;313;g34da1262017_0_62"/>
          <p:cNvSpPr txBox="1"/>
          <p:nvPr/>
        </p:nvSpPr>
        <p:spPr>
          <a:xfrm>
            <a:off x="7722250" y="1511899"/>
            <a:ext cx="4419900" cy="46791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Immersive Virtual Reality:</a:t>
            </a:r>
            <a:endParaRPr b="0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Immersion into virtual reality is a perception of being physically present in a non-physical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 virtual environments that increase the immersiveness of the experience: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Continuity of surroundings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Conformance to human 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Freedom of movement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interaction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feedback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34da1262017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2214" y="3264662"/>
            <a:ext cx="3480882" cy="292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4da1262017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660" y="3264663"/>
            <a:ext cx="3439749" cy="292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4da1262017_0_62"/>
          <p:cNvSpPr txBox="1"/>
          <p:nvPr/>
        </p:nvSpPr>
        <p:spPr>
          <a:xfrm>
            <a:off x="745306" y="1574959"/>
            <a:ext cx="4572900" cy="12006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⮚"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Immersive Virtual Reality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⮚"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Non-immersive Virtual Reality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⮚"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Window on world Virtual Reality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da1262017_0_71"/>
          <p:cNvSpPr txBox="1"/>
          <p:nvPr>
            <p:ph type="title"/>
          </p:nvPr>
        </p:nvSpPr>
        <p:spPr>
          <a:xfrm>
            <a:off x="504500" y="468740"/>
            <a:ext cx="10647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Types of virtual reality (cont.)</a:t>
            </a:r>
            <a:endParaRPr sz="4200"/>
          </a:p>
        </p:txBody>
      </p:sp>
      <p:sp>
        <p:nvSpPr>
          <p:cNvPr id="322" name="Google Shape;322;g34da1262017_0_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323" name="Google Shape;323;g34da1262017_0_71"/>
          <p:cNvSpPr txBox="1"/>
          <p:nvPr/>
        </p:nvSpPr>
        <p:spPr>
          <a:xfrm>
            <a:off x="534438" y="1998221"/>
            <a:ext cx="4100700" cy="12006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Non-Immersive Virtual Reality:</a:t>
            </a:r>
            <a:endParaRPr b="1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display, but doesn’t surround the user.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34da1262017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8128" y="1993786"/>
            <a:ext cx="4184313" cy="36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4da1262017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6080" y="1993786"/>
            <a:ext cx="3265920" cy="36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da1262017_0_79"/>
          <p:cNvSpPr txBox="1"/>
          <p:nvPr>
            <p:ph type="title"/>
          </p:nvPr>
        </p:nvSpPr>
        <p:spPr>
          <a:xfrm>
            <a:off x="504500" y="468740"/>
            <a:ext cx="10647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Types of virtual reality (cont.)</a:t>
            </a:r>
            <a:endParaRPr sz="4200"/>
          </a:p>
        </p:txBody>
      </p:sp>
      <p:sp>
        <p:nvSpPr>
          <p:cNvPr id="331" name="Google Shape;331;g34da1262017_0_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332" name="Google Shape;332;g34da1262017_0_79"/>
          <p:cNvSpPr txBox="1"/>
          <p:nvPr/>
        </p:nvSpPr>
        <p:spPr>
          <a:xfrm>
            <a:off x="629028" y="1661889"/>
            <a:ext cx="6417300" cy="19395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Window on world Virtual Reality:</a:t>
            </a:r>
            <a:endParaRPr b="1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Desktop- based Virtual Reality involves displaying a 3-dimensional virtual on regular desktop display without use of any specialized movement tracking environment.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34da126201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0717" y="1661889"/>
            <a:ext cx="4901678" cy="469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4da1262017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029" y="3692325"/>
            <a:ext cx="6417159" cy="266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da1262017_0_87"/>
          <p:cNvSpPr txBox="1"/>
          <p:nvPr>
            <p:ph type="title"/>
          </p:nvPr>
        </p:nvSpPr>
        <p:spPr>
          <a:xfrm>
            <a:off x="730620" y="625033"/>
            <a:ext cx="105156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Architecture of a VR System</a:t>
            </a:r>
            <a:endParaRPr sz="4200"/>
          </a:p>
        </p:txBody>
      </p:sp>
      <p:sp>
        <p:nvSpPr>
          <p:cNvPr id="340" name="Google Shape;340;g34da1262017_0_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pic>
        <p:nvPicPr>
          <p:cNvPr id="341" name="Google Shape;341;g34da1262017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395" y="1917590"/>
            <a:ext cx="7718204" cy="373717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34da1262017_0_87"/>
          <p:cNvSpPr txBox="1"/>
          <p:nvPr/>
        </p:nvSpPr>
        <p:spPr>
          <a:xfrm>
            <a:off x="8069014" y="2849699"/>
            <a:ext cx="3826500" cy="26781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Components of a VR System: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Processor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Processor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Rendering Processor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 Database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34da1262017_0_87"/>
          <p:cNvSpPr txBox="1"/>
          <p:nvPr/>
        </p:nvSpPr>
        <p:spPr>
          <a:xfrm>
            <a:off x="2283502" y="5623046"/>
            <a:ext cx="439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Architecture of a VR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da1262017_0_95"/>
          <p:cNvSpPr txBox="1"/>
          <p:nvPr>
            <p:ph type="title"/>
          </p:nvPr>
        </p:nvSpPr>
        <p:spPr>
          <a:xfrm>
            <a:off x="730620" y="625033"/>
            <a:ext cx="105156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Components of VR System</a:t>
            </a:r>
            <a:endParaRPr sz="4200"/>
          </a:p>
        </p:txBody>
      </p:sp>
      <p:sp>
        <p:nvSpPr>
          <p:cNvPr id="349" name="Google Shape;349;g34da1262017_0_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350" name="Google Shape;350;g34da1262017_0_95"/>
          <p:cNvSpPr txBox="1"/>
          <p:nvPr/>
        </p:nvSpPr>
        <p:spPr>
          <a:xfrm>
            <a:off x="904285" y="1819552"/>
            <a:ext cx="5473500" cy="44331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Input Processor: </a:t>
            </a:r>
            <a:endParaRPr b="1" i="0" sz="2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the devices used to input information to the computer.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object is to get the coordinate data to the rest of the system with minimal lag time.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Keyboard, mouse, 3D position trackers, a voice recognition system,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34da1262017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4844" y="2278743"/>
            <a:ext cx="2293921" cy="175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4da1262017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7069" y="2278743"/>
            <a:ext cx="2643841" cy="1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4da1262017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4844" y="4322347"/>
            <a:ext cx="2488321" cy="174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4da1262017_0_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4829" y="4322347"/>
            <a:ext cx="2566079" cy="17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4da1262017_0_95"/>
          <p:cNvSpPr/>
          <p:nvPr/>
        </p:nvSpPr>
        <p:spPr>
          <a:xfrm>
            <a:off x="7424993" y="3970052"/>
            <a:ext cx="10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Prio VR</a:t>
            </a:r>
            <a:endParaRPr b="0" i="0" sz="1800" u="none" cap="none" strike="noStrike">
              <a:solidFill>
                <a:schemeClr val="dk1"/>
              </a:solidFill>
              <a:latin typeface="TrebuchetMS"/>
              <a:ea typeface="TrebuchetMS"/>
              <a:cs typeface="TrebuchetMS"/>
              <a:sym typeface="TrebuchetMS"/>
            </a:endParaRPr>
          </a:p>
        </p:txBody>
      </p:sp>
      <p:sp>
        <p:nvSpPr>
          <p:cNvPr id="356" name="Google Shape;356;g34da1262017_0_95"/>
          <p:cNvSpPr/>
          <p:nvPr/>
        </p:nvSpPr>
        <p:spPr>
          <a:xfrm>
            <a:off x="7450722" y="6024211"/>
            <a:ext cx="7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4da1262017_0_95"/>
          <p:cNvSpPr/>
          <p:nvPr/>
        </p:nvSpPr>
        <p:spPr>
          <a:xfrm>
            <a:off x="9829043" y="3970052"/>
            <a:ext cx="14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Razer Hydra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4da1262017_0_95"/>
          <p:cNvSpPr/>
          <p:nvPr/>
        </p:nvSpPr>
        <p:spPr>
          <a:xfrm>
            <a:off x="9830969" y="6055423"/>
            <a:ext cx="14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Control VR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34da1262017_0_95"/>
          <p:cNvSpPr/>
          <p:nvPr/>
        </p:nvSpPr>
        <p:spPr>
          <a:xfrm>
            <a:off x="8261135" y="1761677"/>
            <a:ext cx="26538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Input Devices 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/>
          <p:nvPr>
            <p:ph type="title"/>
          </p:nvPr>
        </p:nvSpPr>
        <p:spPr>
          <a:xfrm>
            <a:off x="730620" y="625033"/>
            <a:ext cx="10515600" cy="1001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Components of VR System (cont.)</a:t>
            </a:r>
            <a:endParaRPr sz="4200"/>
          </a:p>
        </p:txBody>
      </p:sp>
      <p:sp>
        <p:nvSpPr>
          <p:cNvPr id="365" name="Google Shape;36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366" name="Google Shape;366;p23"/>
          <p:cNvSpPr txBox="1"/>
          <p:nvPr/>
        </p:nvSpPr>
        <p:spPr>
          <a:xfrm>
            <a:off x="904285" y="1819552"/>
            <a:ext cx="9709700" cy="409342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Rendering Processor : </a:t>
            </a:r>
            <a:endParaRPr b="1" i="0" sz="2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the sensations that are output to the user.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rendering processes are used for  visual, auditory, haptic and other sensory systems.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renderer takes a description of the world starts from the simulation process or derive it directly from the World Database for each time step.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3081759" y="209731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730620" y="625033"/>
            <a:ext cx="10515600" cy="1001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Components of VR System (cont.)</a:t>
            </a:r>
            <a:endParaRPr sz="4200"/>
          </a:p>
        </p:txBody>
      </p:sp>
      <p:sp>
        <p:nvSpPr>
          <p:cNvPr id="373" name="Google Shape;3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374" name="Google Shape;374;p24"/>
          <p:cNvSpPr txBox="1"/>
          <p:nvPr/>
        </p:nvSpPr>
        <p:spPr>
          <a:xfrm>
            <a:off x="904285" y="1819552"/>
            <a:ext cx="9709700" cy="212365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World Database (World Description Files): </a:t>
            </a:r>
            <a:endParaRPr b="1" i="0" sz="2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the objects that inhabit the world, scripts that describe actions of those objects.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3081759" y="209731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 txBox="1"/>
          <p:nvPr>
            <p:ph type="title"/>
          </p:nvPr>
        </p:nvSpPr>
        <p:spPr>
          <a:xfrm>
            <a:off x="255866" y="300577"/>
            <a:ext cx="1099035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Applications of VR</a:t>
            </a:r>
            <a:endParaRPr sz="4200"/>
          </a:p>
        </p:txBody>
      </p:sp>
      <p:sp>
        <p:nvSpPr>
          <p:cNvPr id="381" name="Google Shape;38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pic>
        <p:nvPicPr>
          <p:cNvPr id="382" name="Google Shape;3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66" y="2054784"/>
            <a:ext cx="6446460" cy="41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680" y="2054784"/>
            <a:ext cx="5404320" cy="41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5"/>
          <p:cNvSpPr/>
          <p:nvPr/>
        </p:nvSpPr>
        <p:spPr>
          <a:xfrm>
            <a:off x="2303362" y="1508138"/>
            <a:ext cx="27547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VR in Military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8426370" y="1510063"/>
            <a:ext cx="2927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VR in Healthcare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/>
          <p:nvPr>
            <p:ph type="title"/>
          </p:nvPr>
        </p:nvSpPr>
        <p:spPr>
          <a:xfrm>
            <a:off x="255866" y="300577"/>
            <a:ext cx="1099035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Applications of VR (cont.)</a:t>
            </a:r>
            <a:endParaRPr sz="4200"/>
          </a:p>
        </p:txBody>
      </p:sp>
      <p:sp>
        <p:nvSpPr>
          <p:cNvPr id="391" name="Google Shape;39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392" name="Google Shape;392;p26"/>
          <p:cNvSpPr/>
          <p:nvPr/>
        </p:nvSpPr>
        <p:spPr>
          <a:xfrm>
            <a:off x="2303362" y="1508138"/>
            <a:ext cx="27547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VR in Education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6"/>
          <p:cNvSpPr/>
          <p:nvPr/>
        </p:nvSpPr>
        <p:spPr>
          <a:xfrm>
            <a:off x="6701742" y="1510063"/>
            <a:ext cx="54902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VR in Scientific Data Visualization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50" y="2052858"/>
            <a:ext cx="6052602" cy="41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948" y="2063609"/>
            <a:ext cx="5768051" cy="41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/>
          <p:nvPr>
            <p:ph type="title"/>
          </p:nvPr>
        </p:nvSpPr>
        <p:spPr>
          <a:xfrm>
            <a:off x="730620" y="3005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Barlow"/>
              <a:buNone/>
            </a:pPr>
            <a:r>
              <a:rPr lang="en-GB"/>
              <a:t>How do we perceive reality?</a:t>
            </a:r>
            <a:endParaRPr/>
          </a:p>
        </p:txBody>
      </p:sp>
      <p:sp>
        <p:nvSpPr>
          <p:cNvPr id="123" name="Google Shape;12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124" name="Google Shape;124;p11"/>
          <p:cNvSpPr txBox="1"/>
          <p:nvPr/>
        </p:nvSpPr>
        <p:spPr>
          <a:xfrm>
            <a:off x="838200" y="1495314"/>
            <a:ext cx="6266793" cy="4816661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understand the world through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senses: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Sight, Hearing, Touch, Taste, Smell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(and others..)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basic processes: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Sensation – Gathering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Perception – Interpreting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1"/>
          <p:cNvGrpSpPr/>
          <p:nvPr/>
        </p:nvGrpSpPr>
        <p:grpSpPr>
          <a:xfrm>
            <a:off x="7178565" y="1495314"/>
            <a:ext cx="4784835" cy="4861036"/>
            <a:chOff x="7178565" y="1495314"/>
            <a:chExt cx="4784835" cy="4861036"/>
          </a:xfrm>
        </p:grpSpPr>
        <p:pic>
          <p:nvPicPr>
            <p:cNvPr id="126" name="Google Shape;12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78565" y="1495314"/>
              <a:ext cx="4784835" cy="4861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1"/>
            <p:cNvSpPr txBox="1"/>
            <p:nvPr/>
          </p:nvSpPr>
          <p:spPr>
            <a:xfrm>
              <a:off x="9843248" y="4557649"/>
              <a:ext cx="2109394" cy="1754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Sight/visualising </a:t>
              </a:r>
              <a:endParaRPr b="1" i="0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Hearing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Taste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Smell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Noto Sans Symbols"/>
                <a:buChar char="✔"/>
              </a:pPr>
              <a:r>
                <a:rPr b="1" i="0" lang="en-GB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Sense/Touch</a:t>
              </a:r>
              <a:endParaRPr b="1" i="0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/>
          <p:nvPr>
            <p:ph type="title"/>
          </p:nvPr>
        </p:nvSpPr>
        <p:spPr>
          <a:xfrm>
            <a:off x="1655180" y="300577"/>
            <a:ext cx="959103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Applications of VR (cont.)</a:t>
            </a:r>
            <a:endParaRPr sz="4200"/>
          </a:p>
        </p:txBody>
      </p:sp>
      <p:sp>
        <p:nvSpPr>
          <p:cNvPr id="401" name="Google Shape;40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402" name="Google Shape;402;p27"/>
          <p:cNvSpPr/>
          <p:nvPr/>
        </p:nvSpPr>
        <p:spPr>
          <a:xfrm>
            <a:off x="4458181" y="1475665"/>
            <a:ext cx="32756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VR in Environment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9599" y="2043750"/>
            <a:ext cx="719280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 txBox="1"/>
          <p:nvPr>
            <p:ph type="title"/>
          </p:nvPr>
        </p:nvSpPr>
        <p:spPr>
          <a:xfrm>
            <a:off x="730620" y="3005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Advantages and Disadvantages of VR</a:t>
            </a:r>
            <a:endParaRPr sz="4200"/>
          </a:p>
        </p:txBody>
      </p:sp>
      <p:sp>
        <p:nvSpPr>
          <p:cNvPr id="409" name="Google Shape;40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410" name="Google Shape;410;p28"/>
          <p:cNvSpPr/>
          <p:nvPr/>
        </p:nvSpPr>
        <p:spPr>
          <a:xfrm>
            <a:off x="891252" y="1813173"/>
            <a:ext cx="6065133" cy="3370153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Advantages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Virtual reality creates a realistic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It enables user to explore places.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Through Virtual Reality user can experiment with an artificial environment.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Virtual Reality makes the education more easy and comfortable.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7181129" y="1843640"/>
            <a:ext cx="4694498" cy="3277820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Disadvantages</a:t>
            </a:r>
            <a:endParaRPr b="0" i="0" sz="1800" u="none" cap="none" strike="noStrike">
              <a:solidFill>
                <a:srgbClr val="0070C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The equipment used in virtual reality are very expensive.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It consists of complex technology.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In virtual reality environment, we can’t move by our own like in the real world.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 txBox="1"/>
          <p:nvPr>
            <p:ph type="title"/>
          </p:nvPr>
        </p:nvSpPr>
        <p:spPr>
          <a:xfrm>
            <a:off x="279207" y="-1955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What is Augmented Reality(AR)?</a:t>
            </a:r>
            <a:endParaRPr sz="4200"/>
          </a:p>
        </p:txBody>
      </p:sp>
      <p:sp>
        <p:nvSpPr>
          <p:cNvPr id="417" name="Google Shape;41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418" name="Google Shape;418;p29"/>
          <p:cNvSpPr/>
          <p:nvPr/>
        </p:nvSpPr>
        <p:spPr>
          <a:xfrm>
            <a:off x="7277385" y="1670015"/>
            <a:ext cx="4694498" cy="4678204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❑"/>
            </a:pPr>
            <a:r>
              <a:rPr b="0" i="0" lang="en-GB" sz="24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Augmented Reality: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A combination of </a:t>
            </a:r>
            <a:r>
              <a:rPr b="0" i="0" lang="en-GB" sz="24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a real scene viewed by a user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and </a:t>
            </a:r>
            <a:r>
              <a:rPr b="0" i="0" lang="en-GB" sz="2400" u="none" cap="none" strike="noStrike">
                <a:solidFill>
                  <a:srgbClr val="7030A0"/>
                </a:solidFill>
                <a:latin typeface="TrebuchetMS"/>
                <a:ea typeface="TrebuchetMS"/>
                <a:cs typeface="TrebuchetMS"/>
                <a:sym typeface="TrebuchetMS"/>
              </a:rPr>
              <a:t>a virtual scene generated by a computer</a:t>
            </a: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 that augments the scene with additional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GB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 AR system adds </a:t>
            </a:r>
            <a:r>
              <a:rPr b="0" i="0" lang="en-GB" sz="2400" u="none" cap="none" strike="noStrik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virtual computer-generated objects</a:t>
            </a:r>
            <a:r>
              <a:rPr b="0" i="0" lang="en-GB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0" lang="en-GB" sz="2400" u="none" cap="none" strike="noStrik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audio and other sense enhancements </a:t>
            </a:r>
            <a:r>
              <a:rPr b="0" i="0" lang="en-GB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a real-world environment in real time.</a:t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29"/>
          <p:cNvSpPr/>
          <p:nvPr/>
        </p:nvSpPr>
        <p:spPr>
          <a:xfrm>
            <a:off x="7172364" y="1052267"/>
            <a:ext cx="47995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https://www.youtube.com/watch?v=d3YT8j0yYl0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60732" y="1626140"/>
            <a:ext cx="3431470" cy="463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2698" y="1678857"/>
            <a:ext cx="3927794" cy="45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9"/>
          <p:cNvSpPr/>
          <p:nvPr/>
        </p:nvSpPr>
        <p:spPr>
          <a:xfrm>
            <a:off x="307996" y="982403"/>
            <a:ext cx="4948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https://www.youtube.com/watch?v=T5O3vijPGUw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0"/>
          <p:cNvSpPr txBox="1"/>
          <p:nvPr>
            <p:ph type="title"/>
          </p:nvPr>
        </p:nvSpPr>
        <p:spPr>
          <a:xfrm>
            <a:off x="716663" y="358814"/>
            <a:ext cx="10078144" cy="1157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Augmented Reality vs. Virtual reality?</a:t>
            </a:r>
            <a:endParaRPr sz="4200"/>
          </a:p>
        </p:txBody>
      </p:sp>
      <p:sp>
        <p:nvSpPr>
          <p:cNvPr id="428" name="Google Shape;42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868102" y="1693164"/>
            <a:ext cx="9926706" cy="4170372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Comparison of AR &amp; VR: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Augmented reality system: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Augments the real world scene with computer generated objects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User maintains a sense of presence in real world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Needs a mechanism to combine virtual and real worlds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Virtual reality system: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Totally immersive environment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Visual senses are under control of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/>
          <p:nvPr>
            <p:ph type="title"/>
          </p:nvPr>
        </p:nvSpPr>
        <p:spPr>
          <a:xfrm>
            <a:off x="393540" y="512193"/>
            <a:ext cx="5717894" cy="1113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 How does AR work?</a:t>
            </a:r>
            <a:endParaRPr sz="4200"/>
          </a:p>
        </p:txBody>
      </p:sp>
      <p:sp>
        <p:nvSpPr>
          <p:cNvPr id="435" name="Google Shape;43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393539" y="2184988"/>
            <a:ext cx="4479403" cy="3416320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Pick a real world scene.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Add your virtual objects in 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Delete real world objects if needed.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Not virtual reality since environment real.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7172" y="680519"/>
            <a:ext cx="3493479" cy="29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0475" y="3659269"/>
            <a:ext cx="7080250" cy="260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/>
          <p:nvPr>
            <p:ph type="title"/>
          </p:nvPr>
        </p:nvSpPr>
        <p:spPr>
          <a:xfrm>
            <a:off x="393539" y="512193"/>
            <a:ext cx="6250329" cy="1113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Displays used in AR</a:t>
            </a:r>
            <a:endParaRPr sz="4200"/>
          </a:p>
        </p:txBody>
      </p:sp>
      <p:sp>
        <p:nvSpPr>
          <p:cNvPr id="444" name="Google Shape;44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445" name="Google Shape;445;p32"/>
          <p:cNvSpPr/>
          <p:nvPr/>
        </p:nvSpPr>
        <p:spPr>
          <a:xfrm>
            <a:off x="613458" y="1756723"/>
            <a:ext cx="5440101" cy="4154984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❑"/>
            </a:pPr>
            <a:r>
              <a:rPr b="0" i="0" lang="en-GB" sz="24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 Head-mounted Display(HMD)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Device paired to a headset such as a harness or helmet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❑"/>
            </a:pPr>
            <a:r>
              <a:rPr b="0" i="0" lang="en-GB" sz="24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Eye Glasses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rgbClr val="000000"/>
                </a:solidFill>
                <a:latin typeface="TrebuchetMS"/>
                <a:ea typeface="TrebuchetMS"/>
                <a:cs typeface="TrebuchetMS"/>
                <a:sym typeface="TrebuchetMS"/>
              </a:rPr>
              <a:t>Eye wear that employs cameras  to  intercept the real world view and re-display it's augmented view through the eye pieces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4767" y="634101"/>
            <a:ext cx="4446014" cy="293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4766" y="3651170"/>
            <a:ext cx="4446015" cy="270518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2"/>
          <p:cNvSpPr/>
          <p:nvPr/>
        </p:nvSpPr>
        <p:spPr>
          <a:xfrm>
            <a:off x="5382228" y="1886674"/>
            <a:ext cx="1261640" cy="2314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2"/>
          <p:cNvSpPr/>
          <p:nvPr/>
        </p:nvSpPr>
        <p:spPr>
          <a:xfrm>
            <a:off x="5382228" y="3705415"/>
            <a:ext cx="1261640" cy="2314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/>
          <p:nvPr>
            <p:ph type="title"/>
          </p:nvPr>
        </p:nvSpPr>
        <p:spPr>
          <a:xfrm>
            <a:off x="393538" y="120332"/>
            <a:ext cx="8380071" cy="1113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Architecture of  an AR System</a:t>
            </a:r>
            <a:endParaRPr sz="4200"/>
          </a:p>
        </p:txBody>
      </p:sp>
      <p:sp>
        <p:nvSpPr>
          <p:cNvPr id="455" name="Google Shape;45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pic>
        <p:nvPicPr>
          <p:cNvPr id="456" name="Google Shape;4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4059" y="1496058"/>
            <a:ext cx="6930189" cy="453970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3"/>
          <p:cNvSpPr/>
          <p:nvPr/>
        </p:nvSpPr>
        <p:spPr>
          <a:xfrm>
            <a:off x="505317" y="1588660"/>
            <a:ext cx="5390152" cy="4539704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❑"/>
            </a:pPr>
            <a:r>
              <a:rPr b="0" i="0" lang="en-GB" sz="24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Video see-through HMD based AR System</a:t>
            </a:r>
            <a:endParaRPr b="0" i="0" sz="2400" u="none" cap="none" strike="noStrike">
              <a:solidFill>
                <a:srgbClr val="0070C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Capturing of real world scene </a:t>
            </a:r>
            <a:endParaRPr b="0" i="0" sz="2400" u="none" cap="none" strike="noStrike">
              <a:solidFill>
                <a:schemeClr val="dk1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Head tracking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Generation of graphical/artificial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Combining the real world scene and computer generated objects/ scene</a:t>
            </a:r>
            <a:endParaRPr b="0" i="0" sz="2400" u="none" cap="none" strike="noStrike">
              <a:solidFill>
                <a:schemeClr val="dk1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TrebuchetMS"/>
                <a:ea typeface="TrebuchetMS"/>
                <a:cs typeface="TrebuchetMS"/>
                <a:sym typeface="TrebuchetMS"/>
              </a:rPr>
              <a:t>Displaying the combined video through a head mounted display</a:t>
            </a:r>
            <a:endParaRPr b="0" i="0" sz="2400" u="none" cap="none" strike="noStrike">
              <a:solidFill>
                <a:schemeClr val="dk1"/>
              </a:solidFill>
              <a:latin typeface="TrebuchetMS"/>
              <a:ea typeface="TrebuchetMS"/>
              <a:cs typeface="TrebuchetMS"/>
              <a:sym typeface="Trebuchet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/>
          <p:nvPr>
            <p:ph type="title"/>
          </p:nvPr>
        </p:nvSpPr>
        <p:spPr>
          <a:xfrm>
            <a:off x="1551005" y="465894"/>
            <a:ext cx="8380071" cy="1113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Applications of  AR </a:t>
            </a:r>
            <a:endParaRPr sz="4200"/>
          </a:p>
        </p:txBody>
      </p:sp>
      <p:sp>
        <p:nvSpPr>
          <p:cNvPr id="463" name="Google Shape;46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464" name="Google Shape;464;p34"/>
          <p:cNvSpPr/>
          <p:nvPr/>
        </p:nvSpPr>
        <p:spPr>
          <a:xfrm>
            <a:off x="1670611" y="1707595"/>
            <a:ext cx="6281196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Noto Sans Symbols"/>
              <a:buChar char="✔"/>
            </a:pPr>
            <a:r>
              <a:rPr b="0" i="0" lang="en-GB" sz="26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Medical</a:t>
            </a:r>
            <a:endParaRPr b="0" i="0" sz="2600" u="none" cap="none" strike="noStrike">
              <a:solidFill>
                <a:srgbClr val="0070C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Noto Sans Symbols"/>
              <a:buChar char="✔"/>
            </a:pPr>
            <a:r>
              <a:rPr b="0" i="0" lang="en-GB" sz="26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Entertainment</a:t>
            </a:r>
            <a:endParaRPr b="0" i="0" sz="2600" u="none" cap="none" strike="noStrike">
              <a:solidFill>
                <a:srgbClr val="0070C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Noto Sans Symbols"/>
              <a:buChar char="✔"/>
            </a:pPr>
            <a:r>
              <a:rPr b="0" i="0" lang="en-GB" sz="26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Military Training Engineering</a:t>
            </a:r>
            <a:endParaRPr b="0" i="0" sz="2600" u="none" cap="none" strike="noStrike">
              <a:solidFill>
                <a:srgbClr val="0070C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Noto Sans Symbols"/>
              <a:buChar char="✔"/>
            </a:pPr>
            <a:r>
              <a:rPr b="0" i="0" lang="en-GB" sz="26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Design</a:t>
            </a:r>
            <a:endParaRPr b="0" i="0" sz="2600" u="none" cap="none" strike="noStrike">
              <a:solidFill>
                <a:srgbClr val="0070C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Noto Sans Symbols"/>
              <a:buChar char="✔"/>
            </a:pPr>
            <a:r>
              <a:rPr b="0" i="0" lang="en-GB" sz="26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Robotics and Telerobotics</a:t>
            </a:r>
            <a:endParaRPr b="0" i="0" sz="2600" u="none" cap="none" strike="noStrike">
              <a:solidFill>
                <a:srgbClr val="0070C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Noto Sans Symbols"/>
              <a:buChar char="✔"/>
            </a:pPr>
            <a:r>
              <a:rPr b="0" i="0" lang="en-GB" sz="26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Manufacturing, Maintenance, and Repair</a:t>
            </a:r>
            <a:endParaRPr b="0" i="0" sz="2600" u="none" cap="none" strike="noStrike">
              <a:solidFill>
                <a:srgbClr val="0070C0"/>
              </a:solidFill>
              <a:latin typeface="TrebuchetMS"/>
              <a:ea typeface="TrebuchetMS"/>
              <a:cs typeface="TrebuchetMS"/>
              <a:sym typeface="TrebuchetM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Noto Sans Symbols"/>
              <a:buChar char="✔"/>
            </a:pPr>
            <a:r>
              <a:rPr b="0" i="0" lang="en-GB" sz="2600" u="none" cap="none" strike="noStrike">
                <a:solidFill>
                  <a:srgbClr val="0070C0"/>
                </a:solidFill>
                <a:latin typeface="TrebuchetMS"/>
                <a:ea typeface="TrebuchetMS"/>
                <a:cs typeface="TrebuchetMS"/>
                <a:sym typeface="TrebuchetMS"/>
              </a:rPr>
              <a:t>Consumer Design Hazard Detection Audio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type="title"/>
          </p:nvPr>
        </p:nvSpPr>
        <p:spPr>
          <a:xfrm>
            <a:off x="1076446" y="512193"/>
            <a:ext cx="7697163" cy="1113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Medical Applications of AR</a:t>
            </a:r>
            <a:endParaRPr sz="4200"/>
          </a:p>
        </p:txBody>
      </p:sp>
      <p:sp>
        <p:nvSpPr>
          <p:cNvPr id="470" name="Google Shape;47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pic>
        <p:nvPicPr>
          <p:cNvPr id="471" name="Google Shape;4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237" y="1740965"/>
            <a:ext cx="8081963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6"/>
          <p:cNvSpPr txBox="1"/>
          <p:nvPr>
            <p:ph type="title"/>
          </p:nvPr>
        </p:nvSpPr>
        <p:spPr>
          <a:xfrm>
            <a:off x="1539433" y="358815"/>
            <a:ext cx="7234176" cy="126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AR in Entertainment</a:t>
            </a:r>
            <a:endParaRPr sz="4200"/>
          </a:p>
        </p:txBody>
      </p:sp>
      <p:sp>
        <p:nvSpPr>
          <p:cNvPr id="477" name="Google Shape;4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pic>
        <p:nvPicPr>
          <p:cNvPr id="478" name="Google Shape;4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913" y="1528979"/>
            <a:ext cx="7234117" cy="4623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type="title"/>
          </p:nvPr>
        </p:nvSpPr>
        <p:spPr>
          <a:xfrm>
            <a:off x="1040524" y="300577"/>
            <a:ext cx="1020569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Barlow"/>
              <a:buNone/>
            </a:pPr>
            <a:r>
              <a:rPr lang="en-GB"/>
              <a:t>Reality vs. virtual reality</a:t>
            </a:r>
            <a:endParaRPr/>
          </a:p>
        </p:txBody>
      </p:sp>
      <p:sp>
        <p:nvSpPr>
          <p:cNvPr id="133" name="Google Shape;13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134" name="Google Shape;134;p12"/>
          <p:cNvSpPr txBox="1"/>
          <p:nvPr/>
        </p:nvSpPr>
        <p:spPr>
          <a:xfrm>
            <a:off x="1141925" y="5411248"/>
            <a:ext cx="8685247" cy="892552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</a:pPr>
            <a:r>
              <a:rPr b="0" i="0" lang="en-GB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VR system, there are input and output devices between human perception and action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925" y="1533813"/>
            <a:ext cx="8685247" cy="381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/>
          <p:nvPr>
            <p:ph type="title"/>
          </p:nvPr>
        </p:nvSpPr>
        <p:spPr>
          <a:xfrm>
            <a:off x="1539433" y="358815"/>
            <a:ext cx="7234176" cy="126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AR in Defence </a:t>
            </a:r>
            <a:endParaRPr sz="4200"/>
          </a:p>
        </p:txBody>
      </p:sp>
      <p:sp>
        <p:nvSpPr>
          <p:cNvPr id="484" name="Google Shape;48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pic>
        <p:nvPicPr>
          <p:cNvPr id="485" name="Google Shape;48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433" y="1764115"/>
            <a:ext cx="8153401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type="title"/>
          </p:nvPr>
        </p:nvSpPr>
        <p:spPr>
          <a:xfrm>
            <a:off x="730620" y="3005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Use of technologies to simulate senses</a:t>
            </a:r>
            <a:endParaRPr sz="4200"/>
          </a:p>
        </p:txBody>
      </p:sp>
      <p:sp>
        <p:nvSpPr>
          <p:cNvPr id="141" name="Google Shape;14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142" name="Google Shape;142;p13"/>
          <p:cNvSpPr txBox="1"/>
          <p:nvPr/>
        </p:nvSpPr>
        <p:spPr>
          <a:xfrm>
            <a:off x="7809262" y="1459354"/>
            <a:ext cx="4214572" cy="446276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Immersive Experience: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Mounted Display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Immerse the eyes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Projection/Large Screen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Immerse the head/body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Technologies: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implants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lens displays, etc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890" y="1447642"/>
            <a:ext cx="7225862" cy="490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/>
          <p:nvPr>
            <p:ph type="title"/>
          </p:nvPr>
        </p:nvSpPr>
        <p:spPr>
          <a:xfrm>
            <a:off x="730620" y="3005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HMD Display Principles</a:t>
            </a:r>
            <a:endParaRPr sz="4200"/>
          </a:p>
        </p:txBody>
      </p: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25" y="2325855"/>
            <a:ext cx="6516415" cy="362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/>
        </p:nvSpPr>
        <p:spPr>
          <a:xfrm>
            <a:off x="7928657" y="2222340"/>
            <a:ext cx="26274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VR Stereo images</a:t>
            </a:r>
            <a:endParaRPr b="0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730620" y="1542604"/>
            <a:ext cx="6255352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Principle of Stereo image generation and illusion on brain</a:t>
            </a:r>
            <a:endParaRPr b="0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8134434" y="1390912"/>
            <a:ext cx="26274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VR Stereo images</a:t>
            </a:r>
            <a:endParaRPr b="0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nt HTC VIVE Pro Full Kit from €69.90 per month" id="154" name="Google Shape;1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7652" y="4015626"/>
            <a:ext cx="3646148" cy="232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8594" y="1852577"/>
            <a:ext cx="4601755" cy="250618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/>
        </p:nvSpPr>
        <p:spPr>
          <a:xfrm>
            <a:off x="7206717" y="4253712"/>
            <a:ext cx="27256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Left-eye image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9841707" y="4255637"/>
            <a:ext cx="26274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Right-eye image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358816" y="5941236"/>
            <a:ext cx="6949778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Principle of display with optics to create illusion of virtual screen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127322" y="1"/>
            <a:ext cx="11118898" cy="1626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History of virtual reality</a:t>
            </a:r>
            <a:endParaRPr sz="4200"/>
          </a:p>
        </p:txBody>
      </p:sp>
      <p:sp>
        <p:nvSpPr>
          <p:cNvPr id="164" name="Google Shape;16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165" name="Google Shape;165;p15"/>
          <p:cNvSpPr txBox="1"/>
          <p:nvPr/>
        </p:nvSpPr>
        <p:spPr>
          <a:xfrm>
            <a:off x="5359078" y="1412112"/>
            <a:ext cx="6736466" cy="482439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✔"/>
            </a:pP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mid 1950s, a visionary cinematographer, Morton Heilig developed the </a:t>
            </a:r>
            <a:r>
              <a:rPr b="1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Sensorama</a:t>
            </a: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(patented 1962) which was an arcade-style theatre cabinet that would stimulate all the senses, not just sight and sound.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✔"/>
            </a:pP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featured stereo speakers, a stereoscopic 3D display, fans, smell generators and a vibrating chair. The Sensorama was intended to fully immerse the individual in the film.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✔"/>
            </a:pP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also created six short films for his invention all of which he shot, produced and edited himself.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✔"/>
            </a:pPr>
            <a:r>
              <a:rPr b="0" i="0" lang="en-GB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Sensorama films were titled, Motorcycle, Belly Dancer, Dune Buggy, helicopter, A date with Sabina and I’m a coca cola bottle!.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2" y="1412111"/>
            <a:ext cx="5091742" cy="483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type="title"/>
          </p:nvPr>
        </p:nvSpPr>
        <p:spPr>
          <a:xfrm>
            <a:off x="599090" y="300577"/>
            <a:ext cx="106471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Types of virtual reality</a:t>
            </a:r>
            <a:endParaRPr sz="4200"/>
          </a:p>
        </p:txBody>
      </p:sp>
      <p:sp>
        <p:nvSpPr>
          <p:cNvPr id="172" name="Google Shape;17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7722250" y="1511899"/>
            <a:ext cx="4420048" cy="4678204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Immersive Virtual Reality:</a:t>
            </a:r>
            <a:endParaRPr b="0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Immersion into virtual reality is a perception of being physically present in a non-physical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 of virtual environments that increase the immersiveness of the experience: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Continuity of surroundings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Conformance to human 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Freedom of movement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interaction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feedback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2214" y="3264662"/>
            <a:ext cx="3480882" cy="292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660" y="3264663"/>
            <a:ext cx="3439750" cy="292543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 txBox="1"/>
          <p:nvPr/>
        </p:nvSpPr>
        <p:spPr>
          <a:xfrm>
            <a:off x="745306" y="1574959"/>
            <a:ext cx="4572926" cy="1200329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⮚"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Immersive Virtual Reality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⮚"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Non-immersive Virtual Reality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⮚"/>
            </a:pPr>
            <a:r>
              <a:rPr b="0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Window on world Virtual Reality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504500" y="468740"/>
            <a:ext cx="106471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200"/>
              <a:buFont typeface="Barlow"/>
              <a:buNone/>
            </a:pPr>
            <a:r>
              <a:rPr lang="en-GB" sz="4200"/>
              <a:t>Types of virtual reality (cont.)</a:t>
            </a:r>
            <a:endParaRPr sz="4200"/>
          </a:p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GB" sz="2000">
                <a:latin typeface="Barlow"/>
                <a:ea typeface="Barlow"/>
                <a:cs typeface="Barlow"/>
                <a:sym typeface="Barlow"/>
              </a:rPr>
              <a:t>‹#›</a:t>
            </a:fld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534438" y="1998221"/>
            <a:ext cx="4100630" cy="1200329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Non-Immersive Virtual Reality:</a:t>
            </a:r>
            <a:endParaRPr b="1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display, but doesn’t surround the user.</a:t>
            </a:r>
            <a:endParaRPr b="1" i="0" sz="2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8128" y="1993786"/>
            <a:ext cx="4184314" cy="36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6080" y="1993786"/>
            <a:ext cx="3265920" cy="36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2020-06-24T11:42:22Z</dcterms:created>
  <dc:creator>Samin Azhan</dc:creator>
</cp:coreProperties>
</file>